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8" r:id="rId43"/>
    <p:sldId id="297" r:id="rId44"/>
    <p:sldId id="300" r:id="rId45"/>
    <p:sldId id="299"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A9A45-6846-469F-A997-C5DC326BB6FD}" type="datetimeFigureOut">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E052C-0C22-4AF3-A91F-E0478EDEBC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A9A45-6846-469F-A997-C5DC326BB6FD}" type="datetimeFigureOut">
              <a:rPr lang="en-GB" smtClean="0"/>
              <a:pPr/>
              <a:t>09/05/2012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E052C-0C22-4AF3-A91F-E0478EDEBC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B1.1 Classification</a:t>
            </a:r>
          </a:p>
          <a:p>
            <a:pPr>
              <a:buClr>
                <a:srgbClr val="00B050"/>
              </a:buClr>
            </a:pPr>
            <a:r>
              <a:rPr lang="en-GB" sz="3200" dirty="0" smtClean="0"/>
              <a:t>Living organisms are classified into groups according to their characteristics. The smallest groups are species, which contain very closely related organisms. These are followed by genera, families, orders, classes, phyla and finally kingdoms. </a:t>
            </a:r>
          </a:p>
          <a:p>
            <a:pPr>
              <a:buClr>
                <a:srgbClr val="00B050"/>
              </a:buClr>
            </a:pPr>
            <a:r>
              <a:rPr lang="en-GB" sz="3200" dirty="0" smtClean="0"/>
              <a:t>The two largest kingdoms are </a:t>
            </a:r>
            <a:r>
              <a:rPr lang="en-GB" sz="3200" dirty="0" err="1" smtClean="0"/>
              <a:t>plantae</a:t>
            </a:r>
            <a:r>
              <a:rPr lang="en-GB" sz="3200" dirty="0" smtClean="0"/>
              <a:t> and </a:t>
            </a:r>
            <a:r>
              <a:rPr lang="en-GB" sz="3200" dirty="0" err="1" smtClean="0"/>
              <a:t>animalia</a:t>
            </a:r>
            <a:r>
              <a:rPr lang="en-GB" sz="3200" dirty="0" smtClean="0"/>
              <a:t>. The cells of most plants have structures called chloroplasts that absorb light for photosynthesis. They also have cellulose cell walls. Animal cells do not have these structures but unlike plants, most animals have a nervous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31873"/>
          </a:xfrm>
          <a:prstGeom prst="rect">
            <a:avLst/>
          </a:prstGeom>
        </p:spPr>
        <p:txBody>
          <a:bodyPr wrap="square">
            <a:spAutoFit/>
          </a:bodyPr>
          <a:lstStyle/>
          <a:p>
            <a:pPr>
              <a:buClr>
                <a:srgbClr val="00B050"/>
              </a:buClr>
            </a:pPr>
            <a:r>
              <a:rPr lang="en-GB" sz="3200" dirty="0" smtClean="0"/>
              <a:t>Members of a species that become separated and evolve differently will eventually become so different that a new species is formed. This is speciation.</a:t>
            </a:r>
          </a:p>
          <a:p>
            <a:pPr>
              <a:buClr>
                <a:srgbClr val="00B050"/>
              </a:buClr>
            </a:pPr>
            <a:r>
              <a:rPr lang="en-GB" sz="3200" dirty="0" smtClean="0"/>
              <a:t>Darwin spent many years studying variation within species. He published a book </a:t>
            </a:r>
            <a:r>
              <a:rPr lang="en-GB" sz="3200" i="1" dirty="0" smtClean="0"/>
              <a:t>On the Origin of Species by Means of Natural Selection</a:t>
            </a:r>
            <a:r>
              <a:rPr lang="en-GB" sz="3200" dirty="0" smtClean="0"/>
              <a:t> in 1859. It was many years before other scientists accepted his theories of evolution.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buFontTx/>
              <a:buNone/>
            </a:pPr>
            <a:r>
              <a:rPr lang="en-GB" sz="2800" b="1" dirty="0" smtClean="0">
                <a:solidFill>
                  <a:srgbClr val="00B050"/>
                </a:solidFill>
              </a:rPr>
              <a:t>B1.8 Genes</a:t>
            </a:r>
          </a:p>
          <a:p>
            <a:pPr>
              <a:buClr>
                <a:srgbClr val="00B050"/>
              </a:buClr>
            </a:pPr>
            <a:r>
              <a:rPr lang="en-GB" sz="2800" dirty="0" smtClean="0"/>
              <a:t>The nuclei of most cells contain strands of DNA called chromosomes. Chromosomes are divided into genes, which control our characteristics. Each gene controls a specific characteristic, e.g. eye colour. Different forms of the same gene are called alleles. Alleles account for variations in characteristics, e.g. blue and brown eyes.</a:t>
            </a:r>
          </a:p>
          <a:p>
            <a:pPr>
              <a:buClr>
                <a:srgbClr val="00B050"/>
              </a:buClr>
            </a:pPr>
            <a:r>
              <a:rPr lang="en-GB" sz="2800" dirty="0" smtClean="0"/>
              <a:t>There are two copies of every chromosome (except sex chromosomes) in a body cell nucleus. So, there are two copies of every gene, which may be different alleles. We inherit one set of chromosomes from each parent, which means we may inherit different alleles for each characteristic. This causes inherited variation.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09600" y="2349500"/>
            <a:ext cx="7924800" cy="36703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rgbClr val="00B050"/>
              </a:buClr>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Different organisms have different numbers of chromosomes. Human body cells have 23 pairs of chromosomes.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B1.9 Explaining inheritance</a:t>
            </a:r>
          </a:p>
          <a:p>
            <a:pPr>
              <a:buClr>
                <a:srgbClr val="00B050"/>
              </a:buClr>
            </a:pPr>
            <a:r>
              <a:rPr lang="en-GB" sz="3200" dirty="0" smtClean="0"/>
              <a:t>Gametes are sex cells. They are different to body cells because they only have one set of chromosomes. In sexual reproduction two gametes fuse together, so the offspring has two alleles for each gene – one from each parent.</a:t>
            </a:r>
          </a:p>
          <a:p>
            <a:pPr>
              <a:buClr>
                <a:srgbClr val="00B050"/>
              </a:buClr>
            </a:pPr>
            <a:r>
              <a:rPr lang="en-GB" sz="3200" dirty="0" smtClean="0"/>
              <a:t>A dominant allele always has an effect, even if only one is present. A recessive allele only has an effect if two copies are present. In genetic cross diagrams and </a:t>
            </a:r>
            <a:r>
              <a:rPr lang="en-GB" sz="3200" dirty="0" err="1" smtClean="0"/>
              <a:t>Punnett</a:t>
            </a:r>
            <a:r>
              <a:rPr lang="en-GB" sz="3200" dirty="0" smtClean="0"/>
              <a:t> squares the dominant allele is represented by a capital letter and the recessive allele by a lower-case letter.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buClr>
                <a:srgbClr val="00B050"/>
              </a:buClr>
            </a:pPr>
            <a:r>
              <a:rPr lang="en-GB" sz="3200" dirty="0" smtClean="0"/>
              <a:t>The alleles form an organism’s genotype. Its outward appearance is its phenotype. If an organism’s alleles for a gene are the same it is homozygous for that characteristic. If they are different it is heterozygous. </a:t>
            </a:r>
          </a:p>
          <a:p>
            <a:pPr>
              <a:buClr>
                <a:srgbClr val="00B050"/>
              </a:buClr>
            </a:pPr>
            <a:r>
              <a:rPr lang="en-GB" sz="3200" dirty="0" smtClean="0"/>
              <a:t>Genetic cross diagrams and </a:t>
            </a:r>
            <a:r>
              <a:rPr lang="en-GB" sz="3200" dirty="0" err="1" smtClean="0"/>
              <a:t>Punnett</a:t>
            </a:r>
            <a:r>
              <a:rPr lang="en-GB" sz="3200" dirty="0" smtClean="0"/>
              <a:t> squares show possible combinations of alleles when two organisms breed.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pPr>
              <a:buFontTx/>
              <a:buNone/>
            </a:pPr>
            <a:r>
              <a:rPr lang="en-GB" sz="3200" b="1" dirty="0" smtClean="0">
                <a:solidFill>
                  <a:srgbClr val="00B050"/>
                </a:solidFill>
              </a:rPr>
              <a:t>B1.10 Genetic disorders</a:t>
            </a:r>
          </a:p>
          <a:p>
            <a:pPr>
              <a:buClr>
                <a:srgbClr val="00B050"/>
              </a:buClr>
            </a:pPr>
            <a:r>
              <a:rPr lang="en-GB" sz="3200" dirty="0" smtClean="0"/>
              <a:t>Sickle cell disease is a genetic disorder caused by a recessive allele, so people with two copies of the allele suffer from the disease. Symptoms are painful joints, tiredness and shortness of breath.</a:t>
            </a:r>
          </a:p>
          <a:p>
            <a:pPr>
              <a:buClr>
                <a:srgbClr val="00B050"/>
              </a:buClr>
            </a:pPr>
            <a:r>
              <a:rPr lang="en-GB" sz="3200" dirty="0" smtClean="0"/>
              <a:t>Cystic fibrosis is also caused by a recessive allele. It creates thick mucus which blocks the lungs and tubes carrying digestive enzymes, making breathing and digestion difficult.</a:t>
            </a:r>
          </a:p>
          <a:p>
            <a:pPr>
              <a:buClr>
                <a:srgbClr val="00B050"/>
              </a:buClr>
            </a:pPr>
            <a:r>
              <a:rPr lang="en-GB" sz="3200" dirty="0" smtClean="0"/>
              <a:t>People who inherit one recessive allele that causes a genetic disorder are called carriers.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pPr>
              <a:buFontTx/>
              <a:buNone/>
            </a:pPr>
            <a:r>
              <a:rPr lang="en-GB" sz="3200" b="1" dirty="0" smtClean="0">
                <a:solidFill>
                  <a:srgbClr val="00B050"/>
                </a:solidFill>
              </a:rPr>
              <a:t>B1.11 Homeostasis</a:t>
            </a:r>
          </a:p>
          <a:p>
            <a:pPr>
              <a:buClr>
                <a:srgbClr val="00B050"/>
              </a:buClr>
            </a:pPr>
            <a:r>
              <a:rPr lang="en-GB" sz="3200" dirty="0" smtClean="0"/>
              <a:t>Conditions inside the body need to remain stable. Keeping the internal environment stable is called homeostasis.</a:t>
            </a:r>
          </a:p>
          <a:p>
            <a:pPr>
              <a:buClr>
                <a:srgbClr val="00B050"/>
              </a:buClr>
            </a:pPr>
            <a:r>
              <a:rPr lang="en-GB" sz="3200" dirty="0" smtClean="0"/>
              <a:t>The body loses water in breath, sweat and urine. The kidneys balance this loss by controlling the amount of water in urine. This is known as </a:t>
            </a:r>
            <a:r>
              <a:rPr lang="en-GB" sz="3200" dirty="0" err="1" smtClean="0"/>
              <a:t>osmoregulation</a:t>
            </a:r>
            <a:r>
              <a:rPr lang="en-GB" sz="3200" dirty="0" smtClean="0"/>
              <a:t>.</a:t>
            </a:r>
          </a:p>
          <a:p>
            <a:pPr>
              <a:buClr>
                <a:srgbClr val="00B050"/>
              </a:buClr>
            </a:pPr>
            <a:r>
              <a:rPr lang="en-GB" sz="3200" dirty="0" smtClean="0"/>
              <a:t>The body gains salts from food. The kidneys control the amount of salts lost in urine.</a:t>
            </a:r>
          </a:p>
          <a:p>
            <a:pPr>
              <a:buClr>
                <a:srgbClr val="00B050"/>
              </a:buClr>
            </a:pPr>
            <a:r>
              <a:rPr lang="en-GB" sz="3200" dirty="0" smtClean="0"/>
              <a:t>Blood glucose concentration is regulated as too much or too little glucose in the blood can make you very ill.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sz="3200" dirty="0" smtClean="0"/>
              <a:t>Thermoregulation is the control of body temperature. Human body temperature is kept at 37 °C. Changes are detected by the hypothalamus, which initiates various responses. Sweating cools a hot body down and shivering warms a cold body up. When it is cold, warm blood is directed away from the skin by vasoconstriction to reduce heat loss. </a:t>
            </a:r>
            <a:r>
              <a:rPr lang="en-GB" sz="3200" dirty="0" err="1" smtClean="0"/>
              <a:t>Vasodilation</a:t>
            </a:r>
            <a:r>
              <a:rPr lang="en-GB" sz="3200" dirty="0" smtClean="0"/>
              <a:t> has the opposite effect when body temperature rises. This is an example of a negative feedback mechanism.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buFontTx/>
              <a:buNone/>
            </a:pPr>
            <a:r>
              <a:rPr lang="en-GB" sz="2800" b="1" dirty="0" smtClean="0">
                <a:solidFill>
                  <a:srgbClr val="00B050"/>
                </a:solidFill>
              </a:rPr>
              <a:t>B1.12 Sensitivity</a:t>
            </a:r>
          </a:p>
          <a:p>
            <a:pPr>
              <a:buClr>
                <a:srgbClr val="00B050"/>
              </a:buClr>
            </a:pPr>
            <a:r>
              <a:rPr lang="en-GB" sz="2800" dirty="0" smtClean="0"/>
              <a:t>Sense organs detect changes inside and outside the body. The five main senses are sight, hearing, touch, taste and smell. Anything the body is sensitive to is called a stimulus. </a:t>
            </a:r>
          </a:p>
          <a:p>
            <a:pPr>
              <a:buClr>
                <a:srgbClr val="00B050"/>
              </a:buClr>
            </a:pPr>
            <a:r>
              <a:rPr lang="en-GB" sz="2800" dirty="0" smtClean="0"/>
              <a:t>Receptor cells in sense organs detect stimuli and usually send electrical signals, called impulses, to the brain. Electrical impulses travel along long nerve cells called neurones, by a process called neurotransmission. This happens very quickly. </a:t>
            </a:r>
          </a:p>
          <a:p>
            <a:pPr>
              <a:buClr>
                <a:srgbClr val="00B050"/>
              </a:buClr>
            </a:pPr>
            <a:r>
              <a:rPr lang="en-GB" sz="2800" dirty="0" smtClean="0"/>
              <a:t>Neurones contain cell bodies with long extensions that carry the nerve impulses. Axons carry impulses away from the cell body and </a:t>
            </a:r>
            <a:r>
              <a:rPr lang="en-GB" sz="2800" dirty="0" err="1" smtClean="0"/>
              <a:t>dendrons</a:t>
            </a:r>
            <a:r>
              <a:rPr lang="en-GB" sz="2800" dirty="0" smtClean="0"/>
              <a:t> carry impulses towards the cell body.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246769"/>
          </a:xfrm>
          <a:prstGeom prst="rect">
            <a:avLst/>
          </a:prstGeom>
        </p:spPr>
        <p:txBody>
          <a:bodyPr wrap="square">
            <a:spAutoFit/>
          </a:bodyPr>
          <a:lstStyle/>
          <a:p>
            <a:pPr>
              <a:buClr>
                <a:srgbClr val="00B050"/>
              </a:buClr>
            </a:pPr>
            <a:r>
              <a:rPr lang="en-GB" sz="2800" dirty="0" smtClean="0"/>
              <a:t>Responses to stimuli are sent out from the brain along neurones to other organs to change the way the body works.</a:t>
            </a:r>
          </a:p>
          <a:p>
            <a:pPr>
              <a:buClr>
                <a:srgbClr val="00B050"/>
              </a:buClr>
            </a:pPr>
            <a:r>
              <a:rPr lang="en-GB" sz="2800" dirty="0" smtClean="0"/>
              <a:t>Bundles of neurones form nerves, which lead to the spinal cord and the brain. These are linked together and form the central nervous system.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Clr>
                <a:srgbClr val="00B050"/>
              </a:buClr>
            </a:pPr>
            <a:r>
              <a:rPr lang="en-GB" sz="3200" dirty="0" smtClean="0"/>
              <a:t>Fungi are similar to plants but have their own kingdom. Their cells do not have chloroplasts or cellulose cell walls. Kingdom </a:t>
            </a:r>
            <a:r>
              <a:rPr lang="en-GB" sz="3200" dirty="0" err="1" smtClean="0"/>
              <a:t>protoctista</a:t>
            </a:r>
            <a:r>
              <a:rPr lang="en-GB" sz="3200" dirty="0" smtClean="0"/>
              <a:t> contains a variety of organisms – some plant-like and some more like animals. Many are single-celled. An example is </a:t>
            </a:r>
            <a:r>
              <a:rPr lang="en-GB" sz="3200" i="1" dirty="0" smtClean="0"/>
              <a:t>Euglena</a:t>
            </a:r>
            <a:r>
              <a:rPr lang="en-GB" sz="3200" dirty="0" smtClean="0"/>
              <a:t>, a type of alga.</a:t>
            </a:r>
          </a:p>
          <a:p>
            <a:pPr>
              <a:buClr>
                <a:srgbClr val="00B050"/>
              </a:buClr>
            </a:pPr>
            <a:r>
              <a:rPr lang="en-GB" sz="3200" dirty="0" smtClean="0"/>
              <a:t>Bacteria are single-celled organisms. They do not have nuclei so are in the prokaryotes kingdom. Viruses are not classified into a kingdom as many scientists do not believe they are alive. Not all scientists agree on the five kingdoms – some split the prokaryotes into two kingdoms.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401205"/>
          </a:xfrm>
          <a:prstGeom prst="rect">
            <a:avLst/>
          </a:prstGeom>
        </p:spPr>
        <p:txBody>
          <a:bodyPr wrap="square">
            <a:spAutoFit/>
          </a:bodyPr>
          <a:lstStyle/>
          <a:p>
            <a:pPr>
              <a:buFontTx/>
              <a:buNone/>
            </a:pPr>
            <a:r>
              <a:rPr lang="en-GB" sz="2800" b="1" dirty="0" smtClean="0">
                <a:solidFill>
                  <a:srgbClr val="00B050"/>
                </a:solidFill>
              </a:rPr>
              <a:t>B1.14 Responding to stimuli</a:t>
            </a:r>
          </a:p>
          <a:p>
            <a:pPr>
              <a:buClr>
                <a:srgbClr val="00B050"/>
              </a:buClr>
            </a:pPr>
            <a:r>
              <a:rPr lang="en-GB" sz="2800" dirty="0" smtClean="0"/>
              <a:t>The brain receives impulses from receptor cells in sense organs and coordinates a response. Impulses are sent out to effectors (e.g. muscles and glands), which carry out an action. Neurones that carry impulses from receptors are called sensory neurones; those that carry impulses to effectors are motor neurones. </a:t>
            </a:r>
          </a:p>
          <a:p>
            <a:pPr>
              <a:buClr>
                <a:srgbClr val="00B050"/>
              </a:buClr>
            </a:pPr>
            <a:r>
              <a:rPr lang="en-GB" sz="2800" dirty="0" smtClean="0"/>
              <a:t>Where one neurone meets another there is a very small gap called a synapse. Chemical substances called neurotransmitters carry the impulses across a synapse.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08543"/>
          </a:xfrm>
          <a:prstGeom prst="rect">
            <a:avLst/>
          </a:prstGeom>
        </p:spPr>
        <p:txBody>
          <a:bodyPr wrap="square">
            <a:spAutoFit/>
          </a:bodyPr>
          <a:lstStyle/>
          <a:p>
            <a:r>
              <a:rPr lang="en-GB" sz="2800" dirty="0" smtClean="0"/>
              <a:t>Synapses make sure that impulses only travel in one direction, and allow an impulse from one neurone to be passed to many neurones.</a:t>
            </a:r>
          </a:p>
          <a:p>
            <a:r>
              <a:rPr lang="en-GB" sz="2800" dirty="0" smtClean="0"/>
              <a:t>A rapid, automatic response to a stimulus is called a reflex. The pathway taken by the nerve impulses from receptor to </a:t>
            </a:r>
            <a:r>
              <a:rPr lang="en-GB" sz="2800" dirty="0" err="1" smtClean="0"/>
              <a:t>effector</a:t>
            </a:r>
            <a:r>
              <a:rPr lang="en-GB" sz="2800" dirty="0" smtClean="0"/>
              <a:t> is called a reflex arc. Reflexes are protective. Examples are blinking and dropping a hot object.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B1.15 Hormones</a:t>
            </a:r>
          </a:p>
          <a:p>
            <a:pPr>
              <a:buClr>
                <a:srgbClr val="00B050"/>
              </a:buClr>
            </a:pPr>
            <a:r>
              <a:rPr lang="en-GB" sz="2800" dirty="0" smtClean="0"/>
              <a:t>Hormones are chemical messengers released into the bloodstream by endocrine glands. The hormones travel around the body in the blood and certain target organs respond to them.</a:t>
            </a:r>
          </a:p>
          <a:p>
            <a:pPr>
              <a:buClr>
                <a:srgbClr val="00B050"/>
              </a:buClr>
            </a:pPr>
            <a:r>
              <a:rPr lang="en-GB" sz="2800" dirty="0" smtClean="0"/>
              <a:t>Blood sugar levels are controlled by hormones. After digesting a meal, the level of glucose in the blood rises. If it goes above a certain level, the pancreas secretes the hormone insulin into the bloodstream. Cells in the liver respond by converting glucose to glycogen and storing it. If the blood sugar falls below a certain level the pancreas secretes glucagon. This causes cells in the liver to convert glycogen back into glucose.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B1.16 Diabetes</a:t>
            </a:r>
          </a:p>
          <a:p>
            <a:pPr>
              <a:buClr>
                <a:srgbClr val="00B050"/>
              </a:buClr>
            </a:pPr>
            <a:r>
              <a:rPr lang="en-GB" sz="2800" dirty="0" smtClean="0"/>
              <a:t>People with diabetes cannot control their blood sugar levels. If there is too much glucose in the blood the kidneys get rid of it in the urine. Low blood sugar levels can cause unconsciousness.</a:t>
            </a:r>
          </a:p>
          <a:p>
            <a:pPr>
              <a:buClr>
                <a:srgbClr val="00B050"/>
              </a:buClr>
            </a:pPr>
            <a:r>
              <a:rPr lang="en-GB" sz="2800" dirty="0" smtClean="0"/>
              <a:t>In Type 1 diabetes the pancreas does not produce insulin. This means blood sugar levels rise uncontrollably. Sufferers have to monitor their diet and inject insulin daily.</a:t>
            </a:r>
          </a:p>
          <a:p>
            <a:pPr>
              <a:buClr>
                <a:srgbClr val="00B050"/>
              </a:buClr>
            </a:pPr>
            <a:r>
              <a:rPr lang="en-GB" sz="2800" dirty="0" smtClean="0"/>
              <a:t>In people with Type 2 diabetes the cells don’t respond well to insulin. This type has been linked to high-fat diets, lack of exercise and obesity. It can be controlled by changing the diet, losing weight and taking more exercise.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buFontTx/>
              <a:buNone/>
            </a:pPr>
            <a:r>
              <a:rPr lang="en-GB" sz="2800" b="1" dirty="0" smtClean="0">
                <a:solidFill>
                  <a:srgbClr val="00B050"/>
                </a:solidFill>
              </a:rPr>
              <a:t>B1.18 Plant hormones</a:t>
            </a:r>
          </a:p>
          <a:p>
            <a:pPr>
              <a:buClr>
                <a:srgbClr val="00B050"/>
              </a:buClr>
            </a:pPr>
            <a:r>
              <a:rPr lang="en-GB" sz="2800" dirty="0" smtClean="0"/>
              <a:t>Plants respond to stimuli by growing towards or away from them. These growth movements are called tropisms and can be positive (growth towards) or negative (growth away). Response to light is phototropism. Shoots are positively phototropic.</a:t>
            </a:r>
          </a:p>
          <a:p>
            <a:pPr>
              <a:buClr>
                <a:srgbClr val="00B050"/>
              </a:buClr>
            </a:pPr>
            <a:r>
              <a:rPr lang="en-GB" sz="2800" dirty="0" smtClean="0"/>
              <a:t>Plant hormones (plant growth substances) called </a:t>
            </a:r>
            <a:r>
              <a:rPr lang="en-GB" sz="2800" dirty="0" err="1" smtClean="0"/>
              <a:t>auxins</a:t>
            </a:r>
            <a:r>
              <a:rPr lang="en-GB" sz="2800" dirty="0" smtClean="0"/>
              <a:t> control growth movements by causing cells to elongate. They are produced in the shoot tip and travel down the shady side of a shoot, causing the cells to elongate and the shoot to grow towards the light.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046988"/>
          </a:xfrm>
          <a:prstGeom prst="rect">
            <a:avLst/>
          </a:prstGeom>
        </p:spPr>
        <p:txBody>
          <a:bodyPr wrap="square">
            <a:spAutoFit/>
          </a:bodyPr>
          <a:lstStyle/>
          <a:p>
            <a:pPr>
              <a:buClr>
                <a:srgbClr val="00B050"/>
              </a:buClr>
            </a:pPr>
            <a:r>
              <a:rPr lang="en-GB" sz="3200" dirty="0" err="1" smtClean="0"/>
              <a:t>Auxins</a:t>
            </a:r>
            <a:r>
              <a:rPr lang="en-GB" sz="3200" dirty="0" smtClean="0"/>
              <a:t> are pulled downwards by gravity. They decrease elongation in roots, causing them to grow downwards (positive geotropism).</a:t>
            </a:r>
          </a:p>
          <a:p>
            <a:pPr>
              <a:buClr>
                <a:srgbClr val="00B050"/>
              </a:buClr>
            </a:pPr>
            <a:r>
              <a:rPr lang="en-GB" sz="3200" dirty="0" smtClean="0"/>
              <a:t>Germinating seeds release gibberellins, causing starch to be converted to sugars for energy. Gibberellins also stimulate flower and fruit production in some species.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B1.19 Uses of plant hormones</a:t>
            </a:r>
          </a:p>
          <a:p>
            <a:pPr>
              <a:buClr>
                <a:srgbClr val="00B050"/>
              </a:buClr>
            </a:pPr>
            <a:r>
              <a:rPr lang="en-GB" sz="2800" dirty="0" smtClean="0"/>
              <a:t>Selective </a:t>
            </a:r>
            <a:r>
              <a:rPr lang="en-GB" sz="2800" dirty="0" err="1" smtClean="0"/>
              <a:t>weedkillers</a:t>
            </a:r>
            <a:r>
              <a:rPr lang="en-GB" sz="2800" dirty="0" smtClean="0"/>
              <a:t> are used on lawns and cereal crops. They contain artificial </a:t>
            </a:r>
            <a:r>
              <a:rPr lang="en-GB" sz="2800" dirty="0" err="1" smtClean="0"/>
              <a:t>auxin</a:t>
            </a:r>
            <a:r>
              <a:rPr lang="en-GB" sz="2800" dirty="0" smtClean="0"/>
              <a:t>, which makes broad-leaved plants (weeds) grow out of control and die but do not affect narrow-leaved plants.</a:t>
            </a:r>
          </a:p>
          <a:p>
            <a:pPr>
              <a:buClr>
                <a:srgbClr val="00B050"/>
              </a:buClr>
            </a:pPr>
            <a:r>
              <a:rPr lang="en-GB" sz="2800" dirty="0" smtClean="0"/>
              <a:t>Synthetic </a:t>
            </a:r>
            <a:r>
              <a:rPr lang="en-GB" sz="2800" dirty="0" err="1" smtClean="0"/>
              <a:t>auxins</a:t>
            </a:r>
            <a:r>
              <a:rPr lang="en-GB" sz="2800" dirty="0" smtClean="0"/>
              <a:t> are used in rooting powders to make cuttings produce roots quickly. Some seedless fruits are produced by spraying the flowers with plant hormones that cause fruits to develop but not their seeds, and fruit ripening can be controlled using plant hormones.</a:t>
            </a:r>
          </a:p>
          <a:p>
            <a:pPr>
              <a:buClr>
                <a:srgbClr val="00B050"/>
              </a:buClr>
            </a:pPr>
            <a:r>
              <a:rPr lang="en-GB" sz="2800" dirty="0" smtClean="0"/>
              <a:t>Small, seedless grapes and other naturally small fruits can be sprayed with gibberellins to make them bigger.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pPr>
              <a:buFontTx/>
              <a:buNone/>
            </a:pPr>
            <a:r>
              <a:rPr lang="en-GB" sz="2800" b="1" dirty="0" smtClean="0">
                <a:solidFill>
                  <a:srgbClr val="00B050"/>
                </a:solidFill>
              </a:rPr>
              <a:t>B1.20 Effects of drugs</a:t>
            </a:r>
          </a:p>
          <a:p>
            <a:pPr>
              <a:buClr>
                <a:srgbClr val="00B050"/>
              </a:buClr>
            </a:pPr>
            <a:r>
              <a:rPr lang="en-GB" sz="2800" dirty="0" smtClean="0"/>
              <a:t>Drugs are chemical substances such as narcotics or hallucinogens. They have an effect on the central nervous system, causing changes in psychological behaviour and often leading to addiction.</a:t>
            </a:r>
          </a:p>
          <a:p>
            <a:pPr>
              <a:buClr>
                <a:srgbClr val="00B050"/>
              </a:buClr>
            </a:pPr>
            <a:r>
              <a:rPr lang="en-GB" sz="2800" dirty="0" smtClean="0"/>
              <a:t>Painkillers, like morphine, block some nerve impulses from damaged or swollen areas of the body so we feel less pain. Hallucinogens, like LSD, change the way our brain works and distort our senses.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08543"/>
          </a:xfrm>
          <a:prstGeom prst="rect">
            <a:avLst/>
          </a:prstGeom>
        </p:spPr>
        <p:txBody>
          <a:bodyPr wrap="square">
            <a:spAutoFit/>
          </a:bodyPr>
          <a:lstStyle/>
          <a:p>
            <a:pPr>
              <a:buClr>
                <a:srgbClr val="00B050"/>
              </a:buClr>
            </a:pPr>
            <a:r>
              <a:rPr lang="en-GB" sz="2800" dirty="0" smtClean="0"/>
              <a:t>Stimulants, like caffeine, speed up the transmission of nerve impulses across synapses and make reaction times shorter. Depressants, like alcohol, are relaxing because they slow down activity of neurones in the brain.</a:t>
            </a:r>
          </a:p>
          <a:p>
            <a:pPr>
              <a:buClr>
                <a:srgbClr val="00B050"/>
              </a:buClr>
            </a:pPr>
            <a:r>
              <a:rPr lang="en-GB" sz="2800" dirty="0" smtClean="0"/>
              <a:t>Some drugs are recreational whilst others are medicines. Some drugs are legal; others are illegal because they are dangerous.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B1.22 The damage caused by smoking</a:t>
            </a:r>
          </a:p>
          <a:p>
            <a:pPr>
              <a:buClr>
                <a:srgbClr val="00B050"/>
              </a:buClr>
            </a:pPr>
            <a:r>
              <a:rPr lang="en-GB" sz="3200" dirty="0" smtClean="0"/>
              <a:t>Tobacco smoke contains many harmful substances. Tar contains carcinogens which increase the risk of cancer, particularly in the lungs and mouth. </a:t>
            </a:r>
          </a:p>
          <a:p>
            <a:pPr>
              <a:buClr>
                <a:srgbClr val="00B050"/>
              </a:buClr>
            </a:pPr>
            <a:r>
              <a:rPr lang="en-GB" sz="3200" dirty="0" smtClean="0"/>
              <a:t>Carbon monoxide gas is poisonous because it reduces the amount of oxygen that the red blood cells can carry. Tobacco smoke damages lung tissue, causing emphysema and chronic bronchitis. </a:t>
            </a:r>
          </a:p>
          <a:p>
            <a:pPr>
              <a:buClr>
                <a:srgbClr val="00B050"/>
              </a:buClr>
            </a:pPr>
            <a:r>
              <a:rPr lang="en-GB" sz="3200" dirty="0" smtClean="0"/>
              <a:t>Nicotine is the addictive drug in tobacco smoke that makes it difficult to give up smoking. Many long-term studies have been carried out on the links between smoking and disease.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B1.2 Vertebrates and invertebrates</a:t>
            </a:r>
          </a:p>
          <a:p>
            <a:pPr>
              <a:buClr>
                <a:srgbClr val="00B050"/>
              </a:buClr>
            </a:pPr>
            <a:r>
              <a:rPr lang="en-GB" sz="3200" dirty="0" smtClean="0"/>
              <a:t>All animals in the phylum </a:t>
            </a:r>
            <a:r>
              <a:rPr lang="en-GB" sz="3200" dirty="0" err="1" smtClean="0"/>
              <a:t>chordata</a:t>
            </a:r>
            <a:r>
              <a:rPr lang="en-GB" sz="3200" dirty="0" smtClean="0"/>
              <a:t> have a supporting rod running along the length of the body. Vertebrates belong to this phylum because they have a backbone. There are five groups of vertebrates – fish, amphibians, reptiles, mammals and birds.</a:t>
            </a:r>
          </a:p>
          <a:p>
            <a:pPr>
              <a:buClr>
                <a:srgbClr val="00B050"/>
              </a:buClr>
            </a:pPr>
            <a:r>
              <a:rPr lang="en-GB" sz="3200" dirty="0" smtClean="0"/>
              <a:t>Fish and young amphibians obtain oxygen from water using gills; adult amphibians, reptiles, birds and mammals breathe air using lungs. Adult amphibians can also absorb oxygen through their moist skin. Mammals and birds are </a:t>
            </a:r>
            <a:r>
              <a:rPr lang="en-GB" sz="3200" dirty="0" err="1" smtClean="0"/>
              <a:t>homeotherms</a:t>
            </a:r>
            <a:r>
              <a:rPr lang="en-GB" sz="3200" dirty="0" smtClean="0"/>
              <a:t>, whereas reptiles, amphibians and fish are </a:t>
            </a:r>
            <a:r>
              <a:rPr lang="en-GB" sz="3200" dirty="0" err="1" smtClean="0"/>
              <a:t>poikilotherms</a:t>
            </a:r>
            <a:r>
              <a:rPr lang="en-GB" sz="3200" dirty="0"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buFontTx/>
              <a:buNone/>
            </a:pPr>
            <a:r>
              <a:rPr lang="en-GB" sz="2800" b="1" dirty="0" smtClean="0">
                <a:solidFill>
                  <a:srgbClr val="00B050"/>
                </a:solidFill>
              </a:rPr>
              <a:t>B1.23 The effects of alcohol</a:t>
            </a:r>
          </a:p>
          <a:p>
            <a:pPr>
              <a:buClr>
                <a:srgbClr val="00B050"/>
              </a:buClr>
            </a:pPr>
            <a:r>
              <a:rPr lang="en-GB" sz="2800" dirty="0" smtClean="0"/>
              <a:t>Alcohol is a depressant. It slows brain activity and increases reaction times. This can be dangerous, e.g. when driving. It also lowers inhibitions so people are more likely to take risks. Large amounts of alcohol can cause blurred vision and affect coordination.</a:t>
            </a:r>
          </a:p>
          <a:p>
            <a:pPr>
              <a:buClr>
                <a:srgbClr val="00B050"/>
              </a:buClr>
            </a:pPr>
            <a:r>
              <a:rPr lang="en-GB" sz="2800" dirty="0" smtClean="0"/>
              <a:t>Alcohol is addictive. People who are dependent on alcohol are called alcoholics. Long-term heavy drinking can cause cirrhosis of the liver which can be fatal. It can also damage the brain (affecting learning and memory or causing a blood clot).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pPr>
              <a:buClr>
                <a:srgbClr val="00B050"/>
              </a:buClr>
            </a:pPr>
            <a:r>
              <a:rPr lang="en-GB" sz="2800" dirty="0" smtClean="0"/>
              <a:t>Alcohol has an effect on society. Violence towards others and accidents are often linked to alcohol. Nine thousand deaths can be directly related to alcohol but up to 40 000 deaths per year may be related to alcohol in some way.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buFontTx/>
              <a:buNone/>
            </a:pPr>
            <a:r>
              <a:rPr lang="en-GB" sz="2800" b="1" dirty="0" smtClean="0">
                <a:solidFill>
                  <a:srgbClr val="00B050"/>
                </a:solidFill>
              </a:rPr>
              <a:t>B1.24 Ethics and transplants</a:t>
            </a:r>
          </a:p>
          <a:p>
            <a:pPr>
              <a:buClr>
                <a:srgbClr val="00B050"/>
              </a:buClr>
            </a:pPr>
            <a:r>
              <a:rPr lang="en-GB" sz="2800" dirty="0" smtClean="0"/>
              <a:t>An organ transplant involves replacing a damaged or worn out organ with a healthy one from another person’s body (the donor). There are more people needing transplants than there are organ donors so doctors have to decide who to operate on based on certain criteria.</a:t>
            </a:r>
          </a:p>
          <a:p>
            <a:pPr>
              <a:buClr>
                <a:srgbClr val="00B050"/>
              </a:buClr>
            </a:pPr>
            <a:r>
              <a:rPr lang="en-GB" sz="2800" dirty="0" smtClean="0"/>
              <a:t>Tissue similarity, closeness of age and geographical closeness are some of the criteria used. Ethical criteria take patients’ lifestyles into account. Some hospitals are reluctant to perform liver transplants on alcoholics, or heart transplants on obese people.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62103"/>
          </a:xfrm>
          <a:prstGeom prst="rect">
            <a:avLst/>
          </a:prstGeom>
        </p:spPr>
        <p:txBody>
          <a:bodyPr wrap="square">
            <a:spAutoFit/>
          </a:bodyPr>
          <a:lstStyle/>
          <a:p>
            <a:pPr>
              <a:buClr>
                <a:srgbClr val="00B050"/>
              </a:buClr>
            </a:pPr>
            <a:r>
              <a:rPr lang="en-GB" sz="3200" dirty="0" smtClean="0"/>
              <a:t>Ethical decisions are hard because different people have different standards by which they judge what is right or wrong. Some donors would like to be able to choose who should and should not get their organs.</a:t>
            </a:r>
            <a:endParaRPr lang="en-GB" sz="32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B1.25 Pathogens and infection</a:t>
            </a:r>
          </a:p>
          <a:p>
            <a:pPr>
              <a:buClr>
                <a:srgbClr val="00B050"/>
              </a:buClr>
            </a:pPr>
            <a:r>
              <a:rPr lang="en-GB" sz="3200" dirty="0" smtClean="0"/>
              <a:t>Some microorganisms are called pathogens because they cause infectious diseases. Many pathogens are bacteria but others are viruses, fungi and protozoa. </a:t>
            </a:r>
          </a:p>
          <a:p>
            <a:pPr>
              <a:buClr>
                <a:srgbClr val="00B050"/>
              </a:buClr>
            </a:pPr>
            <a:r>
              <a:rPr lang="en-GB" sz="3200" dirty="0" smtClean="0"/>
              <a:t>Pathogens are spread from infected to healthy people in various ways, sometimes by direct contact and sometimes by vectors (animals that transmit pathogens between people).  </a:t>
            </a:r>
          </a:p>
          <a:p>
            <a:pPr>
              <a:buClr>
                <a:srgbClr val="00B050"/>
              </a:buClr>
            </a:pPr>
            <a:r>
              <a:rPr lang="en-GB" sz="3200" dirty="0" smtClean="0"/>
              <a:t>Examples of vectors are mosquitoes, which transmit the malarial parasite from infected people to healthy people, and houseflies, which carry dysentery bacteria from faeces to food.</a:t>
            </a:r>
            <a:endParaRPr lang="en-GB" sz="32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64488" cy="1384995"/>
          </a:xfrm>
          <a:prstGeom prst="rect">
            <a:avLst/>
          </a:prstGeom>
        </p:spPr>
        <p:txBody>
          <a:bodyPr wrap="square">
            <a:spAutoFit/>
          </a:bodyPr>
          <a:lstStyle/>
          <a:p>
            <a:pPr>
              <a:buClr>
                <a:srgbClr val="00B050"/>
              </a:buClr>
            </a:pPr>
            <a:r>
              <a:rPr lang="en-GB" sz="2800" dirty="0" smtClean="0"/>
              <a:t>Influenza and cold viruses are spread through droplets in the air; cholera bacteria are spread through contaminated water. The HIV virus is transferred in body fluids such as blood.</a:t>
            </a:r>
            <a:endParaRPr lang="en-GB"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pPr>
              <a:buFontTx/>
              <a:buNone/>
            </a:pPr>
            <a:r>
              <a:rPr lang="en-GB" sz="3200" b="1" dirty="0" smtClean="0">
                <a:solidFill>
                  <a:srgbClr val="00B050"/>
                </a:solidFill>
              </a:rPr>
              <a:t>B1.26 Antiseptics and antibiotics</a:t>
            </a:r>
          </a:p>
          <a:p>
            <a:pPr>
              <a:buClr>
                <a:srgbClr val="00B050"/>
              </a:buClr>
            </a:pPr>
            <a:r>
              <a:rPr lang="en-GB" sz="3200" dirty="0" smtClean="0"/>
              <a:t>The human body protects itself against attack by pathogens in various ways. Physical barriers, such as the skin, stop pathogens from entering the body. Chemical barriers kill the pathogens before they can harm us.</a:t>
            </a:r>
          </a:p>
          <a:p>
            <a:pPr>
              <a:buClr>
                <a:srgbClr val="00B050"/>
              </a:buClr>
            </a:pPr>
            <a:r>
              <a:rPr lang="en-GB" sz="3200" dirty="0" smtClean="0"/>
              <a:t>Antiseptics are chemical substances that can be applied to the body’s surface to kill microorganisms. Plants defend themselves by producing antibacterial substances. We can use these for their antiseptic properties, e.g. witch Hazel.</a:t>
            </a:r>
            <a:endParaRPr lang="en-GB" sz="32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buClr>
                <a:srgbClr val="00B050"/>
              </a:buClr>
            </a:pPr>
            <a:r>
              <a:rPr lang="en-GB" sz="2800" dirty="0" smtClean="0"/>
              <a:t>Antibiotics kill or prevent the growth of bacteria and some fungi inside the body. Those that affect bacteria are called </a:t>
            </a:r>
            <a:r>
              <a:rPr lang="en-GB" sz="2800" dirty="0" err="1" smtClean="0"/>
              <a:t>antibacterials</a:t>
            </a:r>
            <a:r>
              <a:rPr lang="en-GB" sz="2800" dirty="0" smtClean="0"/>
              <a:t>, e.g. penicillin; those that affect fungi are called </a:t>
            </a:r>
            <a:r>
              <a:rPr lang="en-GB" sz="2800" dirty="0" err="1" smtClean="0"/>
              <a:t>antifungals</a:t>
            </a:r>
            <a:r>
              <a:rPr lang="en-GB" sz="2800" dirty="0" smtClean="0"/>
              <a:t>, e.g. </a:t>
            </a:r>
            <a:r>
              <a:rPr lang="en-GB" sz="2800" dirty="0" err="1" smtClean="0"/>
              <a:t>nystatin</a:t>
            </a:r>
            <a:r>
              <a:rPr lang="en-GB" sz="2800" dirty="0" smtClean="0"/>
              <a:t>. Antibiotics do not kill viruses.</a:t>
            </a:r>
          </a:p>
          <a:p>
            <a:pPr>
              <a:buClr>
                <a:srgbClr val="00B050"/>
              </a:buClr>
            </a:pPr>
            <a:r>
              <a:rPr lang="en-GB" sz="2800" dirty="0" smtClean="0"/>
              <a:t>Some bacteria develop a natural resistance to antibiotics through variation. This can lead to infections becoming untreatable by antibiotics. MRSA is a bacterium that is resistant to many antibiotics.</a:t>
            </a:r>
            <a:endParaRPr lang="en-GB" sz="28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Tx/>
              <a:buNone/>
            </a:pPr>
            <a:r>
              <a:rPr lang="en-GB" sz="3200" b="1" dirty="0" smtClean="0">
                <a:solidFill>
                  <a:srgbClr val="00B050"/>
                </a:solidFill>
              </a:rPr>
              <a:t>B1.28 Interdependence and food webs</a:t>
            </a:r>
          </a:p>
          <a:p>
            <a:pPr>
              <a:buClr>
                <a:srgbClr val="00B050"/>
              </a:buClr>
            </a:pPr>
            <a:r>
              <a:rPr lang="en-GB" sz="3200" dirty="0" smtClean="0"/>
              <a:t>All organisms need food. Producers, e.g. green plants, make their own food by photosynthesis. Primary consumers eat plants and secondary consumers eat primary consumers.</a:t>
            </a:r>
          </a:p>
          <a:p>
            <a:pPr>
              <a:buClr>
                <a:srgbClr val="00B050"/>
              </a:buClr>
            </a:pPr>
            <a:r>
              <a:rPr lang="en-GB" sz="3200" dirty="0" smtClean="0"/>
              <a:t>Food chains show what eats what. They can be linked to form a food web, which shows feeding relationships within a habitat. The organisms are interdependent. This relationship is always changing so is referred to as dynamic. Organisms that feed at the same level in a food web are at the same </a:t>
            </a:r>
            <a:r>
              <a:rPr lang="en-GB" sz="3200" dirty="0" err="1" smtClean="0"/>
              <a:t>trophic</a:t>
            </a:r>
            <a:r>
              <a:rPr lang="en-GB" sz="3200" dirty="0" smtClean="0"/>
              <a:t> level. </a:t>
            </a:r>
            <a:endParaRPr lang="en-GB" sz="32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buClr>
                <a:srgbClr val="00B050"/>
              </a:buClr>
            </a:pPr>
            <a:r>
              <a:rPr lang="en-GB" sz="2800" dirty="0" smtClean="0"/>
              <a:t>Energy stored in food is released during respiration. Some of this energy is transferred to biomass as the organism grows. Some is transferred to the environment as heat energy and is wasted. When an organism is eaten, some of the energy stored in biomass is transferred to the next organism in the food chain. </a:t>
            </a:r>
          </a:p>
          <a:p>
            <a:pPr>
              <a:buClr>
                <a:srgbClr val="00B050"/>
              </a:buClr>
            </a:pPr>
            <a:r>
              <a:rPr lang="en-GB" sz="2800" dirty="0" smtClean="0"/>
              <a:t>A pyramid of biomass shows the amount of biomass at each </a:t>
            </a:r>
            <a:r>
              <a:rPr lang="en-GB" sz="2800" dirty="0" err="1" smtClean="0"/>
              <a:t>trophic</a:t>
            </a:r>
            <a:r>
              <a:rPr lang="en-GB" sz="2800" dirty="0" smtClean="0"/>
              <a:t> level in a food chain.</a:t>
            </a:r>
            <a:endParaRPr lang="en-GB"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00329"/>
          </a:xfrm>
          <a:prstGeom prst="rect">
            <a:avLst/>
          </a:prstGeom>
        </p:spPr>
        <p:txBody>
          <a:bodyPr wrap="square">
            <a:spAutoFit/>
          </a:bodyPr>
          <a:lstStyle/>
          <a:p>
            <a:pPr>
              <a:buClr>
                <a:srgbClr val="00B050"/>
              </a:buClr>
            </a:pPr>
            <a:r>
              <a:rPr lang="en-GB" sz="2400" dirty="0" smtClean="0"/>
              <a:t>Other characteristics used to distinguish vertebrates are whether they have internal or external fertilisation, and whether they lay eggs or give birth to live young.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401205"/>
          </a:xfrm>
          <a:prstGeom prst="rect">
            <a:avLst/>
          </a:prstGeom>
        </p:spPr>
        <p:txBody>
          <a:bodyPr wrap="square">
            <a:spAutoFit/>
          </a:bodyPr>
          <a:lstStyle/>
          <a:p>
            <a:pPr>
              <a:buFontTx/>
              <a:buNone/>
            </a:pPr>
            <a:r>
              <a:rPr lang="en-GB" sz="2800" b="1" dirty="0" smtClean="0">
                <a:solidFill>
                  <a:srgbClr val="00B050"/>
                </a:solidFill>
              </a:rPr>
              <a:t>B1.29 Parasites and </a:t>
            </a:r>
            <a:r>
              <a:rPr lang="en-GB" sz="2800" b="1" dirty="0" err="1" smtClean="0">
                <a:solidFill>
                  <a:srgbClr val="00B050"/>
                </a:solidFill>
              </a:rPr>
              <a:t>mutualists</a:t>
            </a:r>
            <a:endParaRPr lang="en-GB" sz="2800" b="1" dirty="0" smtClean="0">
              <a:solidFill>
                <a:srgbClr val="00B050"/>
              </a:solidFill>
            </a:endParaRPr>
          </a:p>
          <a:p>
            <a:pPr>
              <a:buClr>
                <a:srgbClr val="00B050"/>
              </a:buClr>
            </a:pPr>
            <a:r>
              <a:rPr lang="en-GB" sz="2800" dirty="0" smtClean="0"/>
              <a:t>A parasite is an organism that feeds on another organism, called the host. The host is always harmed in the relationship whilst the parasite benefits. Some parasites, like fleas, live on the outside of the host; others, like tapeworms, live inside the host’s body.</a:t>
            </a:r>
          </a:p>
          <a:p>
            <a:pPr>
              <a:buClr>
                <a:srgbClr val="00B050"/>
              </a:buClr>
            </a:pPr>
            <a:r>
              <a:rPr lang="en-GB" sz="2800" dirty="0" smtClean="0"/>
              <a:t>In some feeding relationships both organisms benefit. This is called mutualism. In Africa, </a:t>
            </a:r>
            <a:r>
              <a:rPr lang="en-GB" sz="2800" dirty="0" err="1" smtClean="0"/>
              <a:t>oxpeckers</a:t>
            </a:r>
            <a:r>
              <a:rPr lang="en-GB" sz="2800" dirty="0" smtClean="0"/>
              <a:t> feed on parasitic insects that live on the skin of large herbivores. Both animals benefit from this.</a:t>
            </a:r>
            <a:endParaRPr lang="en-GB" sz="28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buClr>
                <a:srgbClr val="00B050"/>
              </a:buClr>
            </a:pPr>
            <a:r>
              <a:rPr lang="en-GB" sz="2800" dirty="0" smtClean="0"/>
              <a:t>Some </a:t>
            </a:r>
            <a:r>
              <a:rPr lang="en-GB" sz="2800" dirty="0" err="1" smtClean="0"/>
              <a:t>mutualistic</a:t>
            </a:r>
            <a:r>
              <a:rPr lang="en-GB" sz="2800" dirty="0" smtClean="0"/>
              <a:t> organisms live inside other organisms. Certain nitrogen-fixing bacteria live in root nodules of legumes. The bacteria are protected and receive some nutrients from the plant; the plant gets the fixed nitrogen which is essential for growth.</a:t>
            </a:r>
          </a:p>
          <a:p>
            <a:pPr>
              <a:buClr>
                <a:srgbClr val="00B050"/>
              </a:buClr>
            </a:pPr>
            <a:r>
              <a:rPr lang="en-GB" sz="2800" dirty="0" smtClean="0"/>
              <a:t>Chemosynthetic bacteria get their energy from chemicals rather than light. Some live </a:t>
            </a:r>
            <a:r>
              <a:rPr lang="en-GB" sz="2800" dirty="0" err="1" smtClean="0"/>
              <a:t>mutualistically</a:t>
            </a:r>
            <a:r>
              <a:rPr lang="en-GB" sz="2800" dirty="0" smtClean="0"/>
              <a:t> inside giant tubeworms.</a:t>
            </a:r>
            <a:endParaRPr lang="en-GB" sz="2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a:buFontTx/>
              <a:buNone/>
            </a:pPr>
            <a:r>
              <a:rPr lang="en-GB" sz="3200" b="1" dirty="0" smtClean="0">
                <a:solidFill>
                  <a:srgbClr val="00B050"/>
                </a:solidFill>
              </a:rPr>
              <a:t>B1.30 Pollution</a:t>
            </a:r>
          </a:p>
          <a:p>
            <a:pPr>
              <a:buClr>
                <a:srgbClr val="00B050"/>
              </a:buClr>
            </a:pPr>
            <a:r>
              <a:rPr lang="en-GB" sz="3200" dirty="0" smtClean="0"/>
              <a:t>The human population increased rapidly in the nineteenth and twentieth centuries, but its growth is now slowing down. More people means more demand for resources and more waste produced. </a:t>
            </a:r>
          </a:p>
          <a:p>
            <a:pPr>
              <a:buClr>
                <a:srgbClr val="00B050"/>
              </a:buClr>
            </a:pPr>
            <a:r>
              <a:rPr lang="en-GB" sz="3200" dirty="0" smtClean="0"/>
              <a:t>Substances released into the environment that cause harm are called pollutants. </a:t>
            </a:r>
            <a:r>
              <a:rPr lang="en-GB" sz="3200" dirty="0" err="1" smtClean="0"/>
              <a:t>Sulfur</a:t>
            </a:r>
            <a:r>
              <a:rPr lang="en-GB" sz="3200" dirty="0" smtClean="0"/>
              <a:t> dioxide released into the air from burning fossil fuels pollutes the air in high concentrations. It forms acid rain, which can damage plants and erode stonework.</a:t>
            </a:r>
            <a:endParaRPr lang="en-GB" sz="32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31873"/>
          </a:xfrm>
          <a:prstGeom prst="rect">
            <a:avLst/>
          </a:prstGeom>
        </p:spPr>
        <p:txBody>
          <a:bodyPr wrap="square">
            <a:spAutoFit/>
          </a:bodyPr>
          <a:lstStyle/>
          <a:p>
            <a:pPr>
              <a:buClr>
                <a:srgbClr val="00B050"/>
              </a:buClr>
            </a:pPr>
            <a:r>
              <a:rPr lang="en-GB" sz="3200" dirty="0" smtClean="0"/>
              <a:t>If farmers use too much fertiliser it can get into water and increase the nitrate and phosphate concentration. Water plants grow rapidly. Some block sunlight which means that they die and stop producing oxygen. Bacteria that break down the dead plants increase in numbers and use up more oxygen in the water causing oxygen levels to decrease further. This is called </a:t>
            </a:r>
            <a:r>
              <a:rPr lang="en-GB" sz="3200" dirty="0" err="1" smtClean="0"/>
              <a:t>eutrophication</a:t>
            </a:r>
            <a:r>
              <a:rPr lang="en-GB" sz="3200" dirty="0" smtClean="0"/>
              <a:t>.</a:t>
            </a:r>
            <a:endParaRPr lang="en-GB" sz="32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buFontTx/>
              <a:buNone/>
            </a:pPr>
            <a:r>
              <a:rPr lang="en-GB" sz="2800" b="1" dirty="0" smtClean="0">
                <a:solidFill>
                  <a:srgbClr val="00B050"/>
                </a:solidFill>
              </a:rPr>
              <a:t>B1.32 Pollution indicators</a:t>
            </a:r>
          </a:p>
          <a:p>
            <a:pPr>
              <a:buClr>
                <a:srgbClr val="00B050"/>
              </a:buClr>
            </a:pPr>
            <a:r>
              <a:rPr lang="en-GB" sz="2800" dirty="0" smtClean="0"/>
              <a:t>Indicator species are organisms that are sensitive to pollution, so their presence or absence can be used to indicate the level of pollution in an area. For example, </a:t>
            </a:r>
            <a:r>
              <a:rPr lang="en-GB" sz="2800" dirty="0" err="1" smtClean="0"/>
              <a:t>blackspot</a:t>
            </a:r>
            <a:r>
              <a:rPr lang="en-GB" sz="2800" dirty="0" smtClean="0"/>
              <a:t> fungus is an infection of roses that is killed by </a:t>
            </a:r>
            <a:r>
              <a:rPr lang="en-GB" sz="2800" dirty="0" err="1" smtClean="0"/>
              <a:t>sulfur</a:t>
            </a:r>
            <a:r>
              <a:rPr lang="en-GB" sz="2800" dirty="0" smtClean="0"/>
              <a:t> dioxide pollution in the air.</a:t>
            </a:r>
          </a:p>
          <a:p>
            <a:pPr>
              <a:buClr>
                <a:srgbClr val="00B050"/>
              </a:buClr>
            </a:pPr>
            <a:r>
              <a:rPr lang="en-GB" sz="2800" dirty="0" smtClean="0"/>
              <a:t>Different species of lichen (a </a:t>
            </a:r>
            <a:r>
              <a:rPr lang="en-GB" sz="2800" dirty="0" err="1" smtClean="0"/>
              <a:t>mutualistic</a:t>
            </a:r>
            <a:r>
              <a:rPr lang="en-GB" sz="2800" dirty="0" smtClean="0"/>
              <a:t> relationship between an alga and a fungus) can tolerate different amounts of </a:t>
            </a:r>
            <a:r>
              <a:rPr lang="en-GB" sz="2800" dirty="0" err="1" smtClean="0"/>
              <a:t>sulfur</a:t>
            </a:r>
            <a:r>
              <a:rPr lang="en-GB" sz="2800" dirty="0" smtClean="0"/>
              <a:t> dioxide and other polluting gases so can indicate the presence or absence of these gases in the air.</a:t>
            </a:r>
          </a:p>
          <a:p>
            <a:pPr>
              <a:buClr>
                <a:srgbClr val="00B050"/>
              </a:buClr>
            </a:pPr>
            <a:r>
              <a:rPr lang="en-GB" sz="2800" dirty="0" smtClean="0"/>
              <a:t>Freshwater shrimps and stonefly larvae need lots of oxygen so are only found in fresh water. Bloodworms and </a:t>
            </a:r>
            <a:r>
              <a:rPr lang="en-GB" sz="2800" dirty="0" err="1" smtClean="0"/>
              <a:t>sludgeworms</a:t>
            </a:r>
            <a:r>
              <a:rPr lang="en-GB" sz="2800" dirty="0" smtClean="0"/>
              <a:t> can tolerate low oxygen levels so are found in polluted water.</a:t>
            </a:r>
            <a:endParaRPr lang="en-GB" sz="28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pPr>
              <a:buClr>
                <a:srgbClr val="00B050"/>
              </a:buClr>
            </a:pPr>
            <a:r>
              <a:rPr lang="en-GB" sz="2800" dirty="0" smtClean="0"/>
              <a:t>Recycling of metals, paper and plastic helps to reduce the amount of waste going into landfill from homes, businesses and industry. It also helps to supply materials that are difficult to get hold of or are running out.</a:t>
            </a:r>
            <a:endParaRPr lang="en-GB" sz="2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B1.33 The carbon cycle</a:t>
            </a:r>
          </a:p>
          <a:p>
            <a:pPr>
              <a:buClr>
                <a:srgbClr val="00B050"/>
              </a:buClr>
            </a:pPr>
            <a:r>
              <a:rPr lang="en-GB" sz="2800" dirty="0" smtClean="0"/>
              <a:t>The carbon cycle shows the cycling of carbon between dead and living organisms and the atmosphere. Carbon exists in the atmosphere as carbon dioxide. This is taken into plants during photosynthesis and becomes part of glucose. Some carbon is released back into the air in respiration and the rest becomes part of the plant’s biomass. </a:t>
            </a:r>
          </a:p>
          <a:p>
            <a:pPr>
              <a:buClr>
                <a:srgbClr val="00B050"/>
              </a:buClr>
            </a:pPr>
            <a:r>
              <a:rPr lang="en-GB" sz="2800" dirty="0" smtClean="0"/>
              <a:t>Carbon compounds are passed from one organism to another in a food chain. Some is released as carbon dioxide in respiration. When an organism dies its body is broken down by decomposers, which also respire and return carbon to the air as carbon dioxide.</a:t>
            </a:r>
            <a:endParaRPr lang="en-GB"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pPr>
              <a:buClr>
                <a:srgbClr val="00B050"/>
              </a:buClr>
            </a:pPr>
            <a:r>
              <a:rPr lang="en-GB" sz="2800" dirty="0" smtClean="0"/>
              <a:t>Coal, peat, oil and natural gas are fossil fuels, formed over millions of years from the bodies of dead organisms. When fossil fuels are burned in a process called combustion they release carbon into the air as carbon dioxide.</a:t>
            </a:r>
            <a:endParaRPr lang="en-GB" sz="2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B1.34 The nitrogen cycle</a:t>
            </a:r>
          </a:p>
          <a:p>
            <a:pPr>
              <a:buClr>
                <a:srgbClr val="00B050"/>
              </a:buClr>
            </a:pPr>
            <a:r>
              <a:rPr lang="en-GB" sz="2800" dirty="0" smtClean="0"/>
              <a:t>The nitrogen cycle shows the cycling of nitrogen between dead and living organisms and the atmosphere. Nitrogen forms part of proteins and is essential for growth. Organisms get nitrogen from nitrogen-containing compounds and use it to make new biomass. Animals get nitrogen from proteins in other organisms that they consume. Some nitrogen is lost in faeces and urine. Plants absorb nitrates from the soil.</a:t>
            </a:r>
          </a:p>
          <a:p>
            <a:pPr>
              <a:buClr>
                <a:srgbClr val="00B050"/>
              </a:buClr>
            </a:pPr>
            <a:r>
              <a:rPr lang="en-GB" sz="2800" dirty="0" smtClean="0"/>
              <a:t>Bacteria and fungi feed on the bodies of dead organisms and faeces, releasing nitrogen back into the soil as ammonia. Other bacteria convert the ammonia to nitrates. Nitrogen-fixing bacteria convert nitrogen from the air into ammonia.</a:t>
            </a:r>
            <a:endParaRPr lang="en-GB"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62103"/>
          </a:xfrm>
          <a:prstGeom prst="rect">
            <a:avLst/>
          </a:prstGeom>
        </p:spPr>
        <p:txBody>
          <a:bodyPr wrap="square">
            <a:spAutoFit/>
          </a:bodyPr>
          <a:lstStyle/>
          <a:p>
            <a:pPr>
              <a:buClr>
                <a:srgbClr val="00B050"/>
              </a:buClr>
            </a:pPr>
            <a:r>
              <a:rPr lang="en-GB" sz="3200" dirty="0" smtClean="0"/>
              <a:t>Waterlogged soils contain denitrifying bacteria that convert nitrates back into nitrites and nitrogen gas. Occasionally, lightning causes oxygen and nitrogen gases in the air to combine to form nitrates.</a:t>
            </a:r>
            <a:endParaRPr lang="en-GB"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buFontTx/>
              <a:buNone/>
            </a:pPr>
            <a:r>
              <a:rPr lang="en-GB" sz="2800" b="1" dirty="0" smtClean="0">
                <a:solidFill>
                  <a:srgbClr val="00B050"/>
                </a:solidFill>
              </a:rPr>
              <a:t>B1.3 Species</a:t>
            </a:r>
          </a:p>
          <a:p>
            <a:pPr>
              <a:buClr>
                <a:srgbClr val="00B050"/>
              </a:buClr>
            </a:pPr>
            <a:r>
              <a:rPr lang="en-GB" sz="2800" dirty="0" smtClean="0"/>
              <a:t>Members of a species can interbreed and produce fertile offspring. They have many features in common. Two closely related species can sometimes breed but their offspring are usually infertile. The offspring are called hybrids. </a:t>
            </a:r>
          </a:p>
          <a:p>
            <a:pPr>
              <a:buClr>
                <a:srgbClr val="00B050"/>
              </a:buClr>
            </a:pPr>
            <a:r>
              <a:rPr lang="en-GB" sz="2800" dirty="0" smtClean="0"/>
              <a:t>Ring species are closely related species with a gradual change of characteristics between them. </a:t>
            </a:r>
            <a:r>
              <a:rPr lang="en-GB" sz="2800" i="1" dirty="0" err="1" smtClean="0"/>
              <a:t>Larus</a:t>
            </a:r>
            <a:r>
              <a:rPr lang="en-GB" sz="2800" dirty="0" smtClean="0"/>
              <a:t> gulls are ring species.</a:t>
            </a:r>
          </a:p>
          <a:p>
            <a:pPr>
              <a:buClr>
                <a:srgbClr val="00B050"/>
              </a:buClr>
            </a:pPr>
            <a:r>
              <a:rPr lang="en-GB" sz="2800" dirty="0" smtClean="0"/>
              <a:t>The binomial system of naming an organism gives each individual two Latin names – genus and species. The names are written in italics with the genus name first. Organisms with the same first name (genus) are closely related.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B1.4 Variation</a:t>
            </a:r>
          </a:p>
          <a:p>
            <a:pPr>
              <a:buClr>
                <a:srgbClr val="00B050"/>
              </a:buClr>
            </a:pPr>
            <a:r>
              <a:rPr lang="en-GB" sz="2800" dirty="0" smtClean="0"/>
              <a:t>Differences in characteristics are called variation. Variation within a species can make classification difficult. Several examples of a ‘new’ organism need to be examined before it can be recognised as a new species. Different species can be classified using a key.</a:t>
            </a:r>
          </a:p>
          <a:p>
            <a:pPr>
              <a:buClr>
                <a:srgbClr val="00B050"/>
              </a:buClr>
            </a:pPr>
            <a:r>
              <a:rPr lang="en-GB" sz="2800" dirty="0" smtClean="0"/>
              <a:t>Classification is important for identifying existing and new species, for seeing how organisms are related, and for identifying areas of greater and lesser biodiversity.</a:t>
            </a:r>
          </a:p>
          <a:p>
            <a:pPr>
              <a:buClr>
                <a:srgbClr val="00B050"/>
              </a:buClr>
            </a:pPr>
            <a:r>
              <a:rPr lang="en-GB" sz="2800" dirty="0" smtClean="0"/>
              <a:t>Biodiversity is a measure of the total number of species in an area. Maintaining biodiversity will help to conserve the variety of species.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buFontTx/>
              <a:buNone/>
            </a:pPr>
            <a:r>
              <a:rPr lang="en-GB" sz="2800" b="1" dirty="0" smtClean="0">
                <a:solidFill>
                  <a:srgbClr val="00B050"/>
                </a:solidFill>
              </a:rPr>
              <a:t>B1.6 Reasons for variety</a:t>
            </a:r>
          </a:p>
          <a:p>
            <a:pPr>
              <a:buClr>
                <a:srgbClr val="00B050"/>
              </a:buClr>
            </a:pPr>
            <a:r>
              <a:rPr lang="en-GB" sz="2800" dirty="0" smtClean="0"/>
              <a:t>All organisms have variations in their characteristics – adaptations – that allow them to survive in their habitat. Polar bears are adapted for living in cold climates. They have thick fur and blubber for insulation, small ears to reduce heat loss and large feet to spread their weight and stop them from falling through the ice. Pompeii worms have special adaptations that allow them to live in deep-sea thermal vents.</a:t>
            </a:r>
          </a:p>
          <a:p>
            <a:pPr>
              <a:buClr>
                <a:srgbClr val="00B050"/>
              </a:buClr>
            </a:pPr>
            <a:r>
              <a:rPr lang="en-GB" sz="2800" dirty="0" smtClean="0"/>
              <a:t>Discontinuous variations in characteristics, such as blood group and gender in humans, are usually caused by the instructions within the cells and are called genetic variations.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pPr>
              <a:buClr>
                <a:srgbClr val="00B050"/>
              </a:buClr>
            </a:pPr>
            <a:r>
              <a:rPr lang="en-GB" sz="2800" dirty="0" smtClean="0"/>
              <a:t>Continuous variations in characteristics, such as height and weight, are usually a result of the environment and are called acquired characteristics. If data for continuous variation are plotted they show a bell-shaped, normal distribution curve.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pPr>
              <a:buFontTx/>
              <a:buNone/>
            </a:pPr>
            <a:r>
              <a:rPr lang="en-GB" sz="3200" b="1" dirty="0" smtClean="0">
                <a:solidFill>
                  <a:srgbClr val="00B050"/>
                </a:solidFill>
              </a:rPr>
              <a:t>B1.7 Evolution</a:t>
            </a:r>
          </a:p>
          <a:p>
            <a:pPr>
              <a:buClr>
                <a:srgbClr val="00B050"/>
              </a:buClr>
            </a:pPr>
            <a:r>
              <a:rPr lang="en-GB" sz="3200" dirty="0" smtClean="0"/>
              <a:t>In any habitat, organisms of the same species compete for resources. Those with the best adaptations will be more successful at getting the resources and more likely to survive. This is ‘survival of the fittest’ or ‘natural selection’.</a:t>
            </a:r>
          </a:p>
          <a:p>
            <a:pPr>
              <a:buClr>
                <a:srgbClr val="00B050"/>
              </a:buClr>
            </a:pPr>
            <a:r>
              <a:rPr lang="en-GB" sz="3200" dirty="0" smtClean="0"/>
              <a:t>If a habitat changes, organisms with adaptations that enable them to cope with the changes will survive and reproduce. Over time they will gradually become even better adapted to the new environment. This gradual change is called evolution. Species that cannot adapt to change eventually die out and become extinct.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TotalTime>
  <Words>3893</Words>
  <Application>Microsoft Office PowerPoint</Application>
  <PresentationFormat>On-screen Show (4:3)</PresentationFormat>
  <Paragraphs>126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Company>Durham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STLK01</dc:creator>
  <cp:lastModifiedBy>STLK01</cp:lastModifiedBy>
  <cp:revision>5</cp:revision>
  <dcterms:created xsi:type="dcterms:W3CDTF">2012-05-08T13:51:29Z</dcterms:created>
  <dcterms:modified xsi:type="dcterms:W3CDTF">2012-05-09T13:51:17Z</dcterms:modified>
</cp:coreProperties>
</file>